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5" r:id="rId2"/>
    <p:sldId id="257" r:id="rId3"/>
    <p:sldId id="258" r:id="rId4"/>
    <p:sldId id="264" r:id="rId5"/>
    <p:sldId id="270" r:id="rId6"/>
    <p:sldId id="263" r:id="rId7"/>
    <p:sldId id="271" r:id="rId8"/>
    <p:sldId id="266" r:id="rId9"/>
    <p:sldId id="268" r:id="rId10"/>
    <p:sldId id="267" r:id="rId11"/>
    <p:sldId id="259" r:id="rId12"/>
    <p:sldId id="260" r:id="rId13"/>
    <p:sldId id="262" r:id="rId14"/>
    <p:sldId id="261" r:id="rId15"/>
    <p:sldId id="269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14"/>
    <a:srgbClr val="000A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576" autoAdjust="0"/>
  </p:normalViewPr>
  <p:slideViewPr>
    <p:cSldViewPr>
      <p:cViewPr>
        <p:scale>
          <a:sx n="80" d="100"/>
          <a:sy n="80" d="100"/>
        </p:scale>
        <p:origin x="-11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36426E-3EBB-427A-B00A-94A7F2710B63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05B9C2-914C-4D84-AEBF-F9C1C37C0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E01BE-9F91-4CC4-9D16-125F8DAE625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1FB92F-DE56-43CC-8F7F-E416F185BB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en-US" smtClean="0"/>
              <a:t>*Etica Media Survey of Listeners, 12/01/2012 – 12/31/2012</a:t>
            </a:r>
          </a:p>
          <a:p>
            <a:pPr marL="228600" indent="-228600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FFF1A-B12B-460C-85E4-7EDA570719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0367F1-9AA5-4094-AD90-B8AD8BC9BBF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5EBE8-6A50-4192-A775-101D547E085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E614-31A6-4E69-A0C8-5D4861BAF58D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80D4-7524-4B6C-B27B-621B370A3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021C-2219-4E04-A631-55114EE4551C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DD25A-22E1-4884-9087-06D4E7C9F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27CB-7B50-4497-A37F-7BA291B947F4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902D-BA55-4824-97E4-B41DC8FB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9B47-B827-4B7B-9C07-BD7E67B4DE83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23CD-57BA-4040-9ABD-008888B2F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2C08-97F3-484B-95EA-A1A775BD9392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85725-B2A4-4079-AFAE-5E1CD5E0E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C8AF-4AA3-4F24-BC25-90285D9D8008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1269D-09E0-4466-AF1B-01DA34C83F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441D6-746C-4E91-AA6A-85B8997DAFC6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F2C2-5F22-493D-815C-FAB3769F8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67CE-6ACF-4631-8CDB-D907CEE7D6C9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640C-6C85-4B55-93C7-068471D3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28E6-8914-46EA-9D7E-541A8E49F1F2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C6B0-E15E-4A2D-A90B-B2A0D1987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9B746-4BC1-4310-9DFC-372322B35725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E3B11-AE42-4B62-BE3B-1E6F05DA9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9463-81D4-4B4F-89DD-BE1BB5432F6A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109E-8808-4AE0-8B7F-7A1E090BD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E641F-3E5C-4152-8DA5-804963619587}" type="datetimeFigureOut">
              <a:rPr lang="en-US"/>
              <a:pPr>
                <a:defRPr/>
              </a:pPr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5E165-2041-4874-B4F0-C141B545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8.jpeg"/><Relationship Id="rId3" Type="http://schemas.openxmlformats.org/officeDocument/2006/relationships/image" Target="../media/image36.jpeg"/><Relationship Id="rId7" Type="http://schemas.openxmlformats.org/officeDocument/2006/relationships/image" Target="../media/image6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11" Type="http://schemas.openxmlformats.org/officeDocument/2006/relationships/image" Target="../media/image15.jpeg"/><Relationship Id="rId5" Type="http://schemas.openxmlformats.org/officeDocument/2006/relationships/image" Target="../media/image37.jpeg"/><Relationship Id="rId15" Type="http://schemas.openxmlformats.org/officeDocument/2006/relationships/image" Target="../media/image40.jpe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2.jpeg"/><Relationship Id="rId4" Type="http://schemas.openxmlformats.org/officeDocument/2006/relationships/image" Target="../media/image33.jpeg"/><Relationship Id="rId9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2.jpeg"/><Relationship Id="rId10" Type="http://schemas.openxmlformats.org/officeDocument/2006/relationships/image" Target="../media/image26.jpeg"/><Relationship Id="rId4" Type="http://schemas.openxmlformats.org/officeDocument/2006/relationships/image" Target="../media/image35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2.jpeg"/><Relationship Id="rId4" Type="http://schemas.openxmlformats.org/officeDocument/2006/relationships/image" Target="../media/image45.jpeg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12" Type="http://schemas.openxmlformats.org/officeDocument/2006/relationships/image" Target="../media/image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8.jpeg"/><Relationship Id="rId5" Type="http://schemas.openxmlformats.org/officeDocument/2006/relationships/image" Target="../media/image6.jpeg"/><Relationship Id="rId10" Type="http://schemas.openxmlformats.org/officeDocument/2006/relationships/image" Target="../media/image23.jpeg"/><Relationship Id="rId4" Type="http://schemas.openxmlformats.org/officeDocument/2006/relationships/image" Target="../media/image50.jpeg"/><Relationship Id="rId9" Type="http://schemas.openxmlformats.org/officeDocument/2006/relationships/image" Target="../media/image15.jpeg"/><Relationship Id="rId1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3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42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6.jpeg"/><Relationship Id="rId4" Type="http://schemas.openxmlformats.org/officeDocument/2006/relationships/image" Target="../media/image35.jpeg"/><Relationship Id="rId9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5.jpeg"/><Relationship Id="rId7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5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2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447800"/>
            <a:ext cx="8686800" cy="54102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3" descr="Capital_Radio_Traffic_Systems_M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743200" y="0"/>
            <a:ext cx="6400800" cy="160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838200" y="2895600"/>
            <a:ext cx="7391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OUR LISTENERS ARE AMERICA’S</a:t>
            </a:r>
          </a:p>
          <a:p>
            <a:pPr algn="ctr"/>
            <a:r>
              <a:rPr lang="en-US" sz="4000">
                <a:latin typeface="Calibri" pitchFamily="34" charset="0"/>
              </a:rPr>
              <a:t>FASTEST GROWING MARKET </a:t>
            </a:r>
            <a:br>
              <a:rPr lang="en-US" sz="4000">
                <a:latin typeface="Calibri" pitchFamily="34" charset="0"/>
              </a:rPr>
            </a:br>
            <a:r>
              <a:rPr lang="en-US" sz="4000">
                <a:latin typeface="Calibri" pitchFamily="34" charset="0"/>
              </a:rPr>
              <a:t>and</a:t>
            </a:r>
            <a:br>
              <a:rPr lang="en-US" sz="4000">
                <a:latin typeface="Calibri" pitchFamily="34" charset="0"/>
              </a:rPr>
            </a:br>
            <a:r>
              <a:rPr lang="en-US" sz="4000">
                <a:latin typeface="Calibri" pitchFamily="34" charset="0"/>
              </a:rPr>
              <a:t>WE KNOW HOW TO REACH THEM!</a:t>
            </a:r>
          </a:p>
          <a:p>
            <a:pPr algn="ctr"/>
            <a:endParaRPr lang="en-US" sz="4000">
              <a:latin typeface="Calibri" pitchFamily="34" charset="0"/>
            </a:endParaRPr>
          </a:p>
          <a:p>
            <a:pPr algn="ctr"/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7" name="Picture 14" descr="banner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  <a:solidFill>
            <a:schemeClr val="bg1">
              <a:alpha val="5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Sponsoring Traffic Reports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153400" cy="27432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Peak Drive Times ONLY: Monday thru Friday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182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Traffic Report Followed IMMEDIATELY by your powerful :30 second message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Other radio stations in the market only offer :10 second live promotions,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which can leave your message understated and dull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182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Only YOUR Ad – Your single message accompanied by vital traffic reporting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182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Unsurpassed reach and greatest frequency in the Hispanic market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182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Unique medium the in country’s </a:t>
            </a:r>
            <a:r>
              <a:rPr lang="en-US" u="sng" dirty="0" smtClean="0"/>
              <a:t>largest growing market</a:t>
            </a:r>
            <a:endParaRPr lang="en-US" u="sng" dirty="0"/>
          </a:p>
        </p:txBody>
      </p:sp>
      <p:pic>
        <p:nvPicPr>
          <p:cNvPr id="12" name="Picture 11" descr="Midw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940300"/>
            <a:ext cx="1524000" cy="1444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Northeas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953000"/>
            <a:ext cx="163195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Southeas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941888"/>
            <a:ext cx="1524000" cy="14557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3" name="Picture 15" descr="Capital_Radio_Traffic_Systems_Med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id atlantic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4953000"/>
            <a:ext cx="1728788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2000" t="2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banner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876800" cy="4038600"/>
          </a:xfrm>
        </p:spPr>
        <p:txBody>
          <a:bodyPr>
            <a:normAutofit/>
          </a:bodyPr>
          <a:lstStyle/>
          <a:p>
            <a:pPr marL="45720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smtClean="0"/>
              <a:t>Florida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WURN 1020AM – Miami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WLVJ 1040AM – Broward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WPSP 1190AM – Palm Beach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WJNX 1330AM – Martin / St. Lucie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WJSJ 105.3 – Metro Jacksonville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WYMM 1530AM – Jacksonville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WLCC 760AM – Tampa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WSVU 95.9/106.9/960AM – WPB Seaview 			          Radio</a:t>
            </a:r>
          </a:p>
          <a:p>
            <a:pPr marL="457200" indent="-514350" eaLnBrk="1" hangingPunct="1">
              <a:lnSpc>
                <a:spcPct val="80000"/>
              </a:lnSpc>
              <a:buFont typeface="Arial" charset="0"/>
              <a:buNone/>
            </a:pPr>
            <a:endParaRPr lang="en-US" sz="900" b="1" u="sng" smtClean="0"/>
          </a:p>
          <a:p>
            <a:pPr marL="457200" indent="-51435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b="1" smtClean="0"/>
              <a:t>  Atlanta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WCHK 1290AM</a:t>
            </a:r>
          </a:p>
          <a:p>
            <a:pPr marL="457200" indent="-51435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900" smtClean="0"/>
              <a:t>La Mega 96.5FM</a:t>
            </a:r>
          </a:p>
        </p:txBody>
      </p:sp>
      <p:pic>
        <p:nvPicPr>
          <p:cNvPr id="9" name="Content Placeholder 8" descr="Southeast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181600" y="1981200"/>
            <a:ext cx="3214688" cy="35480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678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86400" cy="1112838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sz="2800" smtClean="0"/>
              <a:t>Traffic Reporting Network Stations</a:t>
            </a:r>
            <a:br>
              <a:rPr lang="en-US" sz="2800" smtClean="0"/>
            </a:br>
            <a:r>
              <a:rPr lang="en-US" sz="2800" smtClean="0"/>
              <a:t>Southeast</a:t>
            </a:r>
          </a:p>
        </p:txBody>
      </p:sp>
      <p:pic>
        <p:nvPicPr>
          <p:cNvPr id="28679" name="Picture 7" descr="Capital_Radio_Traffic_Systems_Me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 descr="1190AM 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6172200"/>
            <a:ext cx="685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0" descr="actualidad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6172200"/>
            <a:ext cx="63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La Gigant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6164263"/>
            <a:ext cx="6858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2" descr="WYMM_logo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05400" y="6172200"/>
            <a:ext cx="593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3" descr="WLCC_iHeart_Radio luz tampa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99275" y="6172200"/>
            <a:ext cx="568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" descr="C:\Users\laptop\Dropbox\Logos\Radio Station Logos\Small Logos\LA-MEG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96200" y="6172200"/>
            <a:ext cx="4873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3" descr="C:\Users\laptop\Dropbox\Logos\Radio Station Logos\WLVJ_logo new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91000" y="6172200"/>
            <a:ext cx="598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4" descr="105.3 Caliente wjsj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76600" y="6172200"/>
            <a:ext cx="590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5" descr="Seaview-Radio-logo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19800" y="6172200"/>
            <a:ext cx="571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23" name="Picture 5" descr="bann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itle 3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486400" cy="11430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z="2800" smtClean="0"/>
              <a:t>Traffic Reporting Network Stations</a:t>
            </a:r>
            <a:br>
              <a:rPr lang="en-US" sz="2800" smtClean="0"/>
            </a:br>
            <a:r>
              <a:rPr lang="en-US" sz="2800" smtClean="0"/>
              <a:t>Northeast</a:t>
            </a:r>
          </a:p>
        </p:txBody>
      </p:sp>
      <p:sp>
        <p:nvSpPr>
          <p:cNvPr id="3072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3886200" cy="3352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600" b="1" smtClean="0"/>
              <a:t>Boston, MA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WNNW 880AM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/>
              <a:t>WNNW 102.9FM</a:t>
            </a:r>
          </a:p>
          <a:p>
            <a:pPr eaLnBrk="1" hangingPunct="1">
              <a:buFont typeface="Arial" charset="0"/>
              <a:buNone/>
            </a:pPr>
            <a:r>
              <a:rPr lang="en-US" sz="2600" b="1" smtClean="0"/>
              <a:t>Hartford, CT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200" smtClean="0"/>
              <a:t>WRYM 840AM</a:t>
            </a:r>
          </a:p>
          <a:p>
            <a:pPr eaLnBrk="1" hangingPunct="1">
              <a:buFont typeface="Arial" charset="0"/>
              <a:buNone/>
            </a:pPr>
            <a:r>
              <a:rPr lang="en-US" sz="2600" b="1" smtClean="0"/>
              <a:t>Concord, NH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200" smtClean="0"/>
              <a:t>WCCM 1110AM</a:t>
            </a:r>
          </a:p>
        </p:txBody>
      </p:sp>
      <p:pic>
        <p:nvPicPr>
          <p:cNvPr id="7" name="Content Placeholder 6" descr="Northeast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495800" y="2209800"/>
            <a:ext cx="3505200" cy="28432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7" name="Picture 7" descr="Capital_Radio_Traffic_Systems_M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 descr="C:\Users\laptop\Dropbox\Logos\Radio Station Logos\Small Logos\WNNW-AM-Boston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7750" y="5715000"/>
            <a:ext cx="1162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3" descr="C:\Users\laptop\Dropbox\Logos\Radio Station Logos\WNNW FM Bost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9900" y="5715000"/>
            <a:ext cx="1028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4" descr="C:\Users\laptop\Dropbox\Logos\Radio Station Logos\Small Logos\WRYM AM Hartfor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5715000"/>
            <a:ext cx="1028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5" descr="C:\Users\laptop\Dropbox\Logos\Radio Station Logos\Small Logos\WCCM New Hampshir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5710238"/>
            <a:ext cx="12192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1600200"/>
            <a:ext cx="8610600" cy="525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7" name="Picture 6" descr="bann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86400" cy="11430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z="2800" smtClean="0"/>
              <a:t>Traffic Reporting Network Stations</a:t>
            </a:r>
            <a:br>
              <a:rPr lang="en-US" sz="2800" smtClean="0"/>
            </a:br>
            <a:r>
              <a:rPr lang="en-US" sz="2800" smtClean="0"/>
              <a:t>Mid Atlantic</a:t>
            </a:r>
          </a:p>
        </p:txBody>
      </p:sp>
      <p:sp>
        <p:nvSpPr>
          <p:cNvPr id="31749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038600" cy="3657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sz="2600" b="1" dirty="0" smtClean="0"/>
              <a:t>Norfolk, VA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200" dirty="0" smtClean="0"/>
              <a:t>WVXX 1050AM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600" b="1" dirty="0" smtClean="0"/>
              <a:t>Richmond, VA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200" dirty="0" smtClean="0"/>
              <a:t>WVNZ 1320AM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200" dirty="0" smtClean="0"/>
              <a:t>WTOX 1480AM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600" b="1" dirty="0" smtClean="0"/>
              <a:t>Philadelphia, PA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200" dirty="0" smtClean="0"/>
              <a:t>WNAP 1110AM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600" b="1" dirty="0" smtClean="0"/>
              <a:t>Metro Washington D.C.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200" dirty="0" smtClean="0"/>
              <a:t>WKDV 1460AM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200" dirty="0" smtClean="0"/>
          </a:p>
        </p:txBody>
      </p:sp>
      <p:pic>
        <p:nvPicPr>
          <p:cNvPr id="5" name="Content Placeholder 4" descr="Mid atlantic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43400" y="2057400"/>
            <a:ext cx="3733800" cy="29257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1" name="Picture 5" descr="Capital_Radio_Traffic_Systems_M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2" descr="C:\Users\laptop\Dropbox\Logos\Radio Station Logos\Small Logos\WVNZ Richmond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600700"/>
            <a:ext cx="1123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3" descr="C:\Users\laptop\Dropbox\Logos\Radio Station Logos\Small Logos\WVXX 1050 AM Norfolk 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5562600"/>
            <a:ext cx="11191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4" descr="C:\Users\laptop\Dropbox\Logos\Radio Station Logos\Small Logos\WNAP - Philadelphi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5562600"/>
            <a:ext cx="1143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5" descr="C:\Users\laptop\Dropbox\Logos\Radio Station Logos\WTOX-Richmond 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5562600"/>
            <a:ext cx="998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1" descr="WKDV 1460 AM DC NOV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02075" y="5562600"/>
            <a:ext cx="1025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1" name="Picture 7" descr="bann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  <a:solidFill>
            <a:schemeClr val="bg1">
              <a:alpha val="5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Traffic Reporting Network Stations</a:t>
            </a:r>
            <a:br>
              <a:rPr lang="en-US" sz="3200" dirty="0" smtClean="0"/>
            </a:br>
            <a:r>
              <a:rPr lang="en-US" sz="3200" dirty="0" smtClean="0"/>
              <a:t>Midwest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3763963"/>
          </a:xfrm>
        </p:spPr>
        <p:txBody>
          <a:bodyPr tIns="914400" rtlCol="0" anchor="b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11" b="1" dirty="0" smtClean="0"/>
              <a:t>Louisville, KY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378" dirty="0" smtClean="0"/>
              <a:t>WCND 940AM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11" b="1" dirty="0" smtClean="0"/>
              <a:t>Metro Indianapolis, IN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378" dirty="0" smtClean="0"/>
              <a:t>WSYW 810AM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378" dirty="0" smtClean="0"/>
              <a:t>WEDJ 107.1FM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11" b="1" dirty="0" smtClean="0"/>
              <a:t>Metro Nashville, TN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378" dirty="0" smtClean="0"/>
              <a:t>WKDA 900AM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9" name="Content Placeholder 8" descr="Midwest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970088"/>
            <a:ext cx="3524250" cy="3516312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5" name="Picture 6" descr="Capital_Radio_Traffic_Systems_M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" descr="C:\Users\laptop\Dropbox\Logos\Radio Station Logos\WSYW AM Indianapolis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715000"/>
            <a:ext cx="9144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3" descr="C:\Users\laptop\Dropbox\Logos\Radio Station Logos\WEDJ Indianapoli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35125" y="5715000"/>
            <a:ext cx="879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4" descr="C:\Users\laptop\Dropbox\Logos\Radio Station Logos\Small Logos\La-Explosiva-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571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5" descr="C:\Users\laptop\Dropbox\Logos\Radio Station Logos\Small Logos\Radio Luz 900 AM Nashvill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0" y="571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5" name="Picture 8" descr="bann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5344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1143000"/>
                <a:gridCol w="990600"/>
                <a:gridCol w="1143000"/>
                <a:gridCol w="1219200"/>
                <a:gridCol w="1066800"/>
                <a:gridCol w="9144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Package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Market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Radio Stations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AM  Drive Spots</a:t>
                      </a:r>
                      <a:r>
                        <a:rPr lang="en-US" sz="1200" baseline="0" dirty="0" smtClean="0"/>
                        <a:t> per Week /station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PM Drive Spots</a:t>
                      </a:r>
                      <a:r>
                        <a:rPr lang="en-US" sz="1200" baseline="0" dirty="0" smtClean="0"/>
                        <a:t> per Week/ 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</a:t>
                      </a:r>
                      <a:r>
                        <a:rPr lang="en-US" sz="1200" baseline="0" dirty="0" smtClean="0"/>
                        <a:t> # </a:t>
                      </a:r>
                      <a:r>
                        <a:rPr lang="en-US" sz="1200" dirty="0" smtClean="0"/>
                        <a:t>of</a:t>
                      </a:r>
                      <a:r>
                        <a:rPr lang="en-US" sz="1200" baseline="0" dirty="0" smtClean="0"/>
                        <a:t>  Drive </a:t>
                      </a:r>
                      <a:r>
                        <a:rPr lang="en-US" sz="1200" dirty="0" smtClean="0"/>
                        <a:t>Spots / week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Price Per Spot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Weekly</a:t>
                      </a:r>
                      <a:r>
                        <a:rPr lang="en-US" sz="1200" baseline="0" dirty="0" smtClean="0"/>
                        <a:t> Investment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Nationwide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630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$31,500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Nationwide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420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$60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$25,200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Nationwide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252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$70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$17,650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43" name="TextBox 6"/>
          <p:cNvSpPr txBox="1">
            <a:spLocks noChangeArrowheads="1"/>
          </p:cNvSpPr>
          <p:nvPr/>
        </p:nvSpPr>
        <p:spPr bwMode="auto">
          <a:xfrm>
            <a:off x="228600" y="5334000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*Local Packages Available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**Schedule includes free  live streaming commercial on each of our stations.</a:t>
            </a:r>
          </a:p>
        </p:txBody>
      </p:sp>
      <p:sp>
        <p:nvSpPr>
          <p:cNvPr id="33844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86400" cy="11430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z="3200" smtClean="0"/>
              <a:t>Capitol Radio Traffic Systems:</a:t>
            </a:r>
            <a:br>
              <a:rPr lang="en-US" sz="3200" smtClean="0"/>
            </a:br>
            <a:r>
              <a:rPr lang="en-US" sz="3200" smtClean="0"/>
              <a:t>30 Second Advertising Packages</a:t>
            </a:r>
          </a:p>
        </p:txBody>
      </p:sp>
      <p:pic>
        <p:nvPicPr>
          <p:cNvPr id="33845" name="Picture 7" descr="Capital_Radio_Traffic_Systems_M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46" name="TextBox 10"/>
          <p:cNvSpPr txBox="1">
            <a:spLocks noChangeArrowheads="1"/>
          </p:cNvSpPr>
          <p:nvPr/>
        </p:nvSpPr>
        <p:spPr bwMode="auto">
          <a:xfrm>
            <a:off x="228600" y="373380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All Advertising packages are sold on a Weekly Basis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6" descr="bann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86400" cy="1189038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z="2800" smtClean="0"/>
              <a:t>Capitol Radio Traffic Systems :30 Second Advertising Packages – Southeast Region</a:t>
            </a:r>
          </a:p>
        </p:txBody>
      </p:sp>
      <p:graphicFrame>
        <p:nvGraphicFramePr>
          <p:cNvPr id="34878" name="Group 62"/>
          <p:cNvGraphicFramePr>
            <a:graphicFrameLocks noGrp="1"/>
          </p:cNvGraphicFramePr>
          <p:nvPr>
            <p:ph idx="1"/>
          </p:nvPr>
        </p:nvGraphicFramePr>
        <p:xfrm>
          <a:off x="685800" y="2057400"/>
          <a:ext cx="8053388" cy="1936750"/>
        </p:xfrm>
        <a:graphic>
          <a:graphicData uri="http://schemas.openxmlformats.org/drawingml/2006/table">
            <a:tbl>
              <a:tblPr/>
              <a:tblGrid>
                <a:gridCol w="762000"/>
                <a:gridCol w="1119188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Package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Radio Stations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# of AM  Drive Spots per Week /station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# of PM Drive Spots per Week/ station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 # of  Drive Spots / 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Average Price Per Spot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 Weekly Investment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$11,550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$9,100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Southeast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$6,300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Content Placeholder 8" descr="Southea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650" y="4191000"/>
            <a:ext cx="2368550" cy="246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69" name="Picture 7" descr="1190AM 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4525" y="57912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0" name="Picture 8" descr="actualida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5791200"/>
            <a:ext cx="736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1" name="Picture 9" descr="La Gigant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5791200"/>
            <a:ext cx="80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2" name="Picture 10" descr="WYMM_log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4953000"/>
            <a:ext cx="685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3" name="Picture 11" descr="WLCC_iHeart_Radio luz tamp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43400" y="5791200"/>
            <a:ext cx="68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4" name="Picture 2" descr="C:\Users\laptop\Dropbox\Logos\Radio Station Logos\Small Logos\LA-MEG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4953000"/>
            <a:ext cx="68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5" name="Picture 3" descr="C:\Users\laptop\Dropbox\Logos\Radio Station Logos\WLVJ_logo new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4932363"/>
            <a:ext cx="762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6" name="Picture 15" descr="Capital_Radio_Traffic_Systems_Med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77" name="Picture 17" descr="105.3 Caliente wjsj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90675" y="4953000"/>
            <a:ext cx="69532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5" descr="Seaview-Radio-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90800" y="4953000"/>
            <a:ext cx="60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2" descr="bann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5486400" cy="1265238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z="2800" smtClean="0"/>
              <a:t>Capitol Radio Traffic Systems :30 Second Advertising Packages – Northeast Region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053388" cy="1935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191"/>
                <a:gridCol w="1119569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Package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Market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Radio Stations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AM  Drive Spots</a:t>
                      </a:r>
                      <a:r>
                        <a:rPr lang="en-US" sz="1200" baseline="0" dirty="0" smtClean="0"/>
                        <a:t> per Week /station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PM Drive Spots</a:t>
                      </a:r>
                      <a:r>
                        <a:rPr lang="en-US" sz="1200" baseline="0" dirty="0" smtClean="0"/>
                        <a:t> per Week/ 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</a:t>
                      </a:r>
                      <a:r>
                        <a:rPr lang="en-US" sz="1200" baseline="0" dirty="0" smtClean="0"/>
                        <a:t> # </a:t>
                      </a:r>
                      <a:r>
                        <a:rPr lang="en-US" sz="1200" dirty="0" smtClean="0"/>
                        <a:t>of</a:t>
                      </a:r>
                      <a:r>
                        <a:rPr lang="en-US" sz="1200" baseline="0" dirty="0" smtClean="0"/>
                        <a:t>  Drive </a:t>
                      </a:r>
                      <a:r>
                        <a:rPr lang="en-US" sz="1200" dirty="0" smtClean="0"/>
                        <a:t>Spots / week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Price Per Spot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Weekly</a:t>
                      </a:r>
                      <a:r>
                        <a:rPr lang="en-US" sz="1200" baseline="0" dirty="0" smtClean="0"/>
                        <a:t> Investment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Northeast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$65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$7,800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Northeast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$75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$6,000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Northeast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$85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$4,080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Content Placeholder 6" descr="Northea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91000"/>
            <a:ext cx="291147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92" name="Picture 2" descr="C:\Users\laptop\Dropbox\Logos\Radio Station Logos\Small Logos\WNNW-AM-Bosto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638800"/>
            <a:ext cx="106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3" name="Picture 3" descr="C:\Users\laptop\Dropbox\Logos\Radio Station Logos\WNNW FM Bost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5715000"/>
            <a:ext cx="1028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4" name="Picture 4" descr="C:\Users\laptop\Dropbox\Logos\Radio Station Logos\Small Logos\WRYM AM Hartfor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" y="4495800"/>
            <a:ext cx="10287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5" name="Picture 5" descr="C:\Users\laptop\Dropbox\Logos\Radio Station Logos\Small Logos\WCCM New Hampshi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495800"/>
            <a:ext cx="1143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96" name="Picture 11" descr="Capital_Radio_Traffic_Systems_Med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6867" name="Picture 9" descr="bann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86400" cy="1189038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z="2800" smtClean="0"/>
              <a:t>Capitol Radio Traffic System :30 Second Advertising Packages – Mid-Atlantic Region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116888" cy="1935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191"/>
                <a:gridCol w="1182751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Package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Market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Radio Stations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AM  Drive Spots</a:t>
                      </a:r>
                      <a:r>
                        <a:rPr lang="en-US" sz="1200" baseline="0" dirty="0" smtClean="0"/>
                        <a:t> per Week /station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PM Drive Spots</a:t>
                      </a:r>
                      <a:r>
                        <a:rPr lang="en-US" sz="1200" baseline="0" dirty="0" smtClean="0"/>
                        <a:t> per Week/ 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</a:t>
                      </a:r>
                      <a:r>
                        <a:rPr lang="en-US" sz="1200" baseline="0" dirty="0" smtClean="0"/>
                        <a:t> # </a:t>
                      </a:r>
                      <a:r>
                        <a:rPr lang="en-US" sz="1200" dirty="0" smtClean="0"/>
                        <a:t>of</a:t>
                      </a:r>
                      <a:r>
                        <a:rPr lang="en-US" sz="1200" baseline="0" dirty="0" smtClean="0"/>
                        <a:t>  Drive </a:t>
                      </a:r>
                      <a:r>
                        <a:rPr lang="en-US" sz="1200" dirty="0" smtClean="0"/>
                        <a:t>Spots / week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Price Per Spot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Weekly</a:t>
                      </a:r>
                      <a:r>
                        <a:rPr lang="en-US" sz="1200" baseline="0" dirty="0" smtClean="0"/>
                        <a:t> Investment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Mid-Atlantic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$55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$6,600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Mid-Atlantic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$65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$5,200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Mid-Atlantic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$75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$3,600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4" descr="Mid atlant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267200"/>
            <a:ext cx="2557463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917" name="Picture 2" descr="C:\Users\laptop\Dropbox\Logos\Radio Station Logos\Small Logos\WVNZ Richmon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905500"/>
            <a:ext cx="11239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8" name="Picture 3" descr="C:\Users\laptop\Dropbox\Logos\Radio Station Logos\Small Logos\WVXX 1050 AM Norfolk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5213" y="5876925"/>
            <a:ext cx="11191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9" name="Picture 4" descr="C:\Users\laptop\Dropbox\Logos\Radio Station Logos\Small Logos\WNAP - Philadelphi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4343400"/>
            <a:ext cx="1143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0" name="Picture 5" descr="C:\Users\laptop\Dropbox\Logos\Radio Station Logos\WTOX-Richmond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3463" y="4343400"/>
            <a:ext cx="9985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1" name="Picture 10" descr="Capital_Radio_Traffic_Systems_Med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2" name="Picture 12" descr="WKDV 1460 AM DC NOV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0" y="5145088"/>
            <a:ext cx="10779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600200"/>
            <a:ext cx="8534400" cy="52578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0" name="Picture 10" descr="bann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9351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Package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Market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Radio Stations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AM  Drive Spots</a:t>
                      </a:r>
                      <a:r>
                        <a:rPr lang="en-US" sz="1200" baseline="0" dirty="0" smtClean="0"/>
                        <a:t> per Week /station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# of PM Drive Spots</a:t>
                      </a:r>
                      <a:r>
                        <a:rPr lang="en-US" sz="1200" baseline="0" dirty="0" smtClean="0"/>
                        <a:t> per Week/ station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</a:t>
                      </a:r>
                      <a:r>
                        <a:rPr lang="en-US" sz="1200" baseline="0" dirty="0" smtClean="0"/>
                        <a:t> # </a:t>
                      </a:r>
                      <a:r>
                        <a:rPr lang="en-US" sz="1200" dirty="0" smtClean="0"/>
                        <a:t>of</a:t>
                      </a:r>
                      <a:r>
                        <a:rPr lang="en-US" sz="1200" baseline="0" dirty="0" smtClean="0"/>
                        <a:t>  Drive </a:t>
                      </a:r>
                      <a:r>
                        <a:rPr lang="en-US" sz="1200" dirty="0" smtClean="0"/>
                        <a:t>Spots / week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Average Price Per Spot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Weekly</a:t>
                      </a:r>
                      <a:r>
                        <a:rPr lang="en-US" sz="1200" baseline="0" dirty="0" smtClean="0"/>
                        <a:t> Investment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Midwest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120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$50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$6,000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Midwest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$60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$4,800</a:t>
                      </a:r>
                      <a:endParaRPr lang="en-US" sz="15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Midwest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$70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$3,360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8" descr="Midw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114800"/>
            <a:ext cx="2514600" cy="2509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939" name="Picture 2" descr="C:\Users\laptop\Dropbox\Logos\Radio Station Logos\WSYW AM Indianapoli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562600"/>
            <a:ext cx="838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0" name="Picture 3" descr="C:\Users\laptop\Dropbox\Logos\Radio Station Logos\WEDJ Indianapoli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55626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1" name="Picture 4" descr="C:\Users\laptop\Dropbox\Logos\Radio Station Logos\Small Logos\La-Explosiva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1910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42" name="Picture 5" descr="C:\Users\laptop\Dropbox\Logos\Radio Station Logos\Small Logos\Radio Luz 900 AM Nashvil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43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86400" cy="1189038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z="2800" smtClean="0"/>
              <a:t>Capitol Radio Traffic Systems :30 Second Advertising Packages – Midwest Region</a:t>
            </a:r>
          </a:p>
        </p:txBody>
      </p:sp>
      <p:pic>
        <p:nvPicPr>
          <p:cNvPr id="37944" name="Picture 9" descr="Capital_Radio_Traffic_Systems_Med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2" name="Picture 5" descr="bann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5410200" cy="11430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Facts About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5029200"/>
          </a:xfrm>
        </p:spPr>
        <p:txBody>
          <a:bodyPr bIns="457200" rtlCol="0">
            <a:normAutofit fontScale="92500" lnSpcReduction="20000"/>
          </a:bodyPr>
          <a:lstStyle/>
          <a:p>
            <a:pPr marL="231775" indent="-231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	</a:t>
            </a:r>
            <a:r>
              <a:rPr lang="en-US" sz="4000" b="1" dirty="0" smtClean="0"/>
              <a:t>98%</a:t>
            </a:r>
            <a:r>
              <a:rPr lang="en-US" sz="4000" dirty="0" smtClean="0"/>
              <a:t> </a:t>
            </a:r>
            <a:r>
              <a:rPr lang="en-US" sz="2600" dirty="0" smtClean="0"/>
              <a:t>of Americans are exposed to traffic as a driver or a passenger</a:t>
            </a:r>
          </a:p>
          <a:p>
            <a:pPr marL="231775" indent="-231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	</a:t>
            </a:r>
            <a:r>
              <a:rPr lang="en-US" sz="4000" b="1" dirty="0" smtClean="0"/>
              <a:t>96%</a:t>
            </a:r>
            <a:r>
              <a:rPr lang="en-US" sz="4000" dirty="0" smtClean="0"/>
              <a:t> </a:t>
            </a:r>
            <a:r>
              <a:rPr lang="en-US" sz="2600" dirty="0" smtClean="0"/>
              <a:t>of commuters listen to the radio while they drive each week</a:t>
            </a:r>
          </a:p>
          <a:p>
            <a:pPr marL="231775" indent="-231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	</a:t>
            </a:r>
            <a:r>
              <a:rPr lang="en-US" sz="4000" b="1" dirty="0" smtClean="0"/>
              <a:t>70%</a:t>
            </a:r>
            <a:r>
              <a:rPr lang="en-US" sz="4000" dirty="0" smtClean="0"/>
              <a:t> </a:t>
            </a:r>
            <a:r>
              <a:rPr lang="en-US" sz="2600" dirty="0" smtClean="0"/>
              <a:t>of Americans claim there is more traffic than a year ago</a:t>
            </a:r>
          </a:p>
          <a:p>
            <a:pPr marL="231775" indent="-231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dirty="0" smtClean="0"/>
              <a:t>	</a:t>
            </a:r>
            <a:r>
              <a:rPr lang="en-US" sz="4000" b="1" dirty="0" smtClean="0"/>
              <a:t>39%</a:t>
            </a:r>
            <a:r>
              <a:rPr lang="en-US" sz="4000" dirty="0" smtClean="0"/>
              <a:t> </a:t>
            </a:r>
            <a:r>
              <a:rPr lang="en-US" sz="2600" dirty="0" smtClean="0"/>
              <a:t>of Americans spend more time in their cars than they did a year ago</a:t>
            </a:r>
          </a:p>
          <a:p>
            <a:pPr marL="231775" indent="-231775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300" dirty="0" smtClean="0"/>
              <a:t>	</a:t>
            </a:r>
            <a:r>
              <a:rPr lang="en-US" sz="4300" b="1" dirty="0" smtClean="0"/>
              <a:t>31%</a:t>
            </a:r>
            <a:r>
              <a:rPr lang="en-US" sz="4300" dirty="0" smtClean="0"/>
              <a:t> </a:t>
            </a:r>
            <a:r>
              <a:rPr lang="en-US" sz="2400" dirty="0" smtClean="0"/>
              <a:t>Increase in U.S. commute times during the past 6 years</a:t>
            </a:r>
            <a:endParaRPr lang="en-US" sz="2400" dirty="0"/>
          </a:p>
        </p:txBody>
      </p:sp>
      <p:pic>
        <p:nvPicPr>
          <p:cNvPr id="15365" name="Picture 3" descr="Capital_Radio_Traffic_Systems_M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ann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Who Is Listening </a:t>
            </a:r>
            <a:br>
              <a:rPr lang="en-US" smtClean="0"/>
            </a:br>
            <a:r>
              <a:rPr lang="en-US" smtClean="0"/>
              <a:t>to Traffic Reports?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657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Commuters driving to and from work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People who react to information provided to them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Captive listeners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People who consume products along the way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People who make stops on the way to their destination</a:t>
            </a:r>
          </a:p>
        </p:txBody>
      </p:sp>
      <p:pic>
        <p:nvPicPr>
          <p:cNvPr id="16390" name="Picture 5" descr="Capital_Radio_Traffic_Systems_M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990600" y="5562600"/>
            <a:ext cx="7467600" cy="923925"/>
          </a:xfrm>
          <a:prstGeom prst="rect">
            <a:avLst/>
          </a:prstGeom>
          <a:solidFill>
            <a:srgbClr val="000714">
              <a:alpha val="64705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Americans are Time-Starved –</a:t>
            </a:r>
          </a:p>
          <a:p>
            <a:pPr algn="ctr"/>
            <a:r>
              <a:rPr lang="en-US">
                <a:latin typeface="Calibri" pitchFamily="34" charset="0"/>
              </a:rPr>
              <a:t> Traffic reaches them when they are a captive audience</a:t>
            </a: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1" name="Picture 22" descr="banner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0400" y="304800"/>
            <a:ext cx="5486400" cy="1112838"/>
          </a:xfrm>
          <a:solidFill>
            <a:schemeClr val="bg1">
              <a:alpha val="5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Capitol Radio Traffic Systems Network</a:t>
            </a:r>
            <a:endParaRPr lang="en-US" dirty="0"/>
          </a:p>
        </p:txBody>
      </p:sp>
      <p:pic>
        <p:nvPicPr>
          <p:cNvPr id="17413" name="Content Placeholder 21" descr="Capital_Radio_Traffic_Systems_Med.jpg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2743200" cy="1600200"/>
          </a:xfrm>
        </p:spPr>
      </p:pic>
      <p:pic>
        <p:nvPicPr>
          <p:cNvPr id="17414" name="Picture 2" descr="C:\Users\Hillel\Desktop\Dropbox\Logos\Radio Station Logos\Small Logos\1190AM 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8513" y="3338513"/>
            <a:ext cx="65881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Users\Hillel\Desktop\Dropbox\Logos\Radio Station Logos\Small Logos\actualida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4700" y="1981200"/>
            <a:ext cx="7239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C:\Users\Hillel\Desktop\Dropbox\Logos\Radio Station Logos\Small Logos\La-Explosiva-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388" y="5257800"/>
            <a:ext cx="48101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C:\Users\Hillel\Desktop\Dropbox\Logos\Radio Station Logos\Small Logos\La Gigant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2667000"/>
            <a:ext cx="6858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C:\Users\Hillel\Desktop\Dropbox\Logos\Radio Station Logos\Small Logos\LOGOunivers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3962400"/>
            <a:ext cx="614363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7" descr="C:\Users\Hillel\Desktop\Dropbox\Logos\Radio Station Logos\Small Logos\Radio Luz 900 AM Nashvill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0" y="3962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8" descr="C:\Users\Hillel\Desktop\Dropbox\Logos\Radio Station Logos\Small Logos\WCCM New Hampshire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81200" y="2667000"/>
            <a:ext cx="838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9" descr="C:\Users\Hillel\Desktop\Dropbox\Logos\Radio Station Logos\Small Logos\WEDJ-Indianapolis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" y="3276600"/>
            <a:ext cx="7127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0" descr="C:\Users\Hillel\Desktop\Dropbox\Logos\Radio Station Logos\Small Logos\WEMG 1310 Philly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81375" y="46672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1" descr="C:\Users\Hillel\Desktop\Dropbox\Logos\Radio Station Logos\Small Logos\WLCC_iHeart_Radio luz tamp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9600" y="1981200"/>
            <a:ext cx="8382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2" descr="C:\Users\Hillel\Desktop\Dropbox\Logos\Radio Station Logos\Small Logos\WLVJ_logo new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5013" y="4648200"/>
            <a:ext cx="6858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3" descr="C:\Users\Hillel\Desktop\Dropbox\Logos\Radio Station Logos\Small Logos\WNAP - Philadelphia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363913" y="3352800"/>
            <a:ext cx="6746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4" descr="C:\Users\Hillel\Desktop\Dropbox\Logos\Radio Station Logos\Small Logos\WNNW-AM-Boston2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5800" y="3962400"/>
            <a:ext cx="685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5" descr="C:\Users\Hillel\Desktop\Dropbox\Logos\Radio Station Logos\Small Logos\WRYM AM Hartford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352800" y="2684463"/>
            <a:ext cx="6778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16" descr="C:\Users\Hillel\Desktop\Dropbox\Logos\Radio Station Logos\Small Logos\WVNZ Richmond1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81200" y="1962150"/>
            <a:ext cx="762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17" descr="C:\Users\Hillel\Desktop\Dropbox\Logos\Radio Station Logos\Small Logos\WVXX 1050 AM Norfolk Logo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81200" y="4648200"/>
            <a:ext cx="7794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18" descr="C:\Users\Hillel\Desktop\Dropbox\Logos\Radio Station Logos\Small Logos\WYMM_logo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85800" y="5943600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" descr="C:\Users\laptop\Dropbox\Logos\Radio Station Logos\Small Logos\LA-MEGA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057400" y="5334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5" descr="105.3 Caliente wjsj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52800" y="5943600"/>
            <a:ext cx="685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6" descr="WTOX-Richmond 1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352800" y="5334000"/>
            <a:ext cx="7620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26" descr="WKDV 1460 AM DC NOVA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057400" y="5959475"/>
            <a:ext cx="6858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Content Placeholder 30" descr="Network Map1.1.jpg"/>
          <p:cNvPicPr>
            <a:picLocks noGrp="1" noChangeAspect="1"/>
          </p:cNvPicPr>
          <p:nvPr>
            <p:ph sz="half" idx="2"/>
          </p:nvPr>
        </p:nvPicPr>
        <p:blipFill>
          <a:blip r:embed="rId27"/>
          <a:srcRect/>
          <a:stretch>
            <a:fillRect/>
          </a:stretch>
        </p:blipFill>
        <p:spPr>
          <a:xfrm>
            <a:off x="4648200" y="1828800"/>
            <a:ext cx="3429000" cy="3740150"/>
          </a:xfrm>
          <a:ln>
            <a:solidFill>
              <a:schemeClr val="bg1"/>
            </a:solidFill>
          </a:ln>
        </p:spPr>
      </p:pic>
      <p:pic>
        <p:nvPicPr>
          <p:cNvPr id="17436" name="Picture 27" descr="Seaview-Radio-logo.jpg"/>
          <p:cNvPicPr>
            <a:picLocks noChangeAspect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858000" y="5867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28" descr="WCCM 1110 - Eagle Radio.jp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029200" y="5867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bann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600200"/>
            <a:ext cx="8382000" cy="52578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459" name="Title 4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324600" cy="10668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mtClean="0"/>
              <a:t>Hispanic Market Statistics</a:t>
            </a:r>
          </a:p>
        </p:txBody>
      </p:sp>
      <p:pic>
        <p:nvPicPr>
          <p:cNvPr id="19460" name="Content Placeholder 8" descr="Capital_Radio_Traffic_Systems_Med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2743200" cy="1600200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38200" y="1752600"/>
          <a:ext cx="7315200" cy="484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706877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 smtClean="0"/>
                        <a:t>Metro Area</a:t>
                      </a:r>
                      <a:endParaRPr lang="en-US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 smtClean="0"/>
                        <a:t>Hispanic Population</a:t>
                      </a:r>
                      <a:endParaRPr lang="en-US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 smtClean="0"/>
                        <a:t>Population </a:t>
                      </a:r>
                    </a:p>
                    <a:p>
                      <a:pPr algn="ctr"/>
                      <a:r>
                        <a:rPr lang="en-US" sz="1600" b="1" u="none" dirty="0" smtClean="0"/>
                        <a:t>Percent</a:t>
                      </a:r>
                      <a:r>
                        <a:rPr lang="en-US" sz="1600" b="1" u="none" baseline="0" dirty="0" smtClean="0"/>
                        <a:t> </a:t>
                      </a:r>
                      <a:r>
                        <a:rPr lang="en-US" sz="1600" b="1" u="none" dirty="0" smtClean="0"/>
                        <a:t>Hispanic</a:t>
                      </a:r>
                      <a:endParaRPr lang="en-US" sz="16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dirty="0" smtClean="0"/>
                        <a:t>Percent Increase </a:t>
                      </a:r>
                    </a:p>
                    <a:p>
                      <a:pPr algn="ctr"/>
                      <a:r>
                        <a:rPr lang="en-US" sz="1600" b="1" u="none" dirty="0" smtClean="0"/>
                        <a:t>from 2000</a:t>
                      </a:r>
                      <a:endParaRPr lang="en-US" sz="1600" b="1" u="none" dirty="0"/>
                    </a:p>
                  </a:txBody>
                  <a:tcPr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Miami-Dade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1,854,759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65.70%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+ 32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Hartford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/>
                        <a:t>190,618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16.60</a:t>
                      </a:r>
                      <a:r>
                        <a:rPr lang="en-US" sz="1500" u="none" strike="noStrike" dirty="0" smtClean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+ 59%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Jacksonville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201,342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10.30%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+ 41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Fort Lauderdale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448,739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25.20</a:t>
                      </a:r>
                      <a:r>
                        <a:rPr lang="en-US" sz="1500" u="none" strike="noStrike" dirty="0" smtClean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+ 44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Indianapolis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151,242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9.10%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+ 72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West Palm Beach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295,076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22.20%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+ 72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Atlanta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502,157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12.10%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+ 103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Nashville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100,072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10.20%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+ 47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Boston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687,344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15.20%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+ 66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Richmond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101,135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8.70%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+ 49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Tampa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652,056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20.30%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+ 61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Hartford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201,255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16.80%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+ 59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Norfolk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128,833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9.20%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+ 94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/>
                        <a:t>Louisville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94,199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5.80%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+ 88</a:t>
                      </a:r>
                      <a:r>
                        <a:rPr lang="en-US" sz="1500" u="none" strike="noStrike" dirty="0"/>
                        <a:t>%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293"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500" b="0" dirty="0" smtClean="0"/>
                        <a:t>Washington</a:t>
                      </a:r>
                      <a:r>
                        <a:rPr lang="en-US" sz="1500" b="0" baseline="0" dirty="0" smtClean="0"/>
                        <a:t> DC</a:t>
                      </a:r>
                      <a:endParaRPr lang="en-US" sz="1500" b="0" dirty="0"/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817,256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17.1%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+93%</a:t>
                      </a:r>
                      <a:endParaRPr lang="en-US" sz="1500" dirty="0"/>
                    </a:p>
                  </a:txBody>
                  <a:tcPr anchor="ctr"/>
                </a:tc>
              </a:tr>
              <a:tr h="38448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/>
                        <a:t>6,426,083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" y="6477000"/>
            <a:ext cx="2743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/>
              <a:t>Source: Pew Research Center and 2010 US Census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7" name="Picture 5" descr="banner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0"/>
            <a:ext cx="64008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6096000" cy="11430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z="3200" smtClean="0"/>
              <a:t>Capitol Radio Traffic Systems</a:t>
            </a:r>
            <a:br>
              <a:rPr lang="en-US" sz="3200" smtClean="0"/>
            </a:br>
            <a:r>
              <a:rPr lang="en-US" sz="3200" smtClean="0"/>
              <a:t> Market Statistics &amp; Demographics</a:t>
            </a:r>
            <a:r>
              <a:rPr lang="en-US" sz="2400" smtClean="0"/>
              <a:t>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Ranked #1 Spanish Traffic Reporting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Palm Beach, FL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Treasure Coast, FL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Jacksonville, FL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Boston, MA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Norfolk/Hampton Roads, VA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Richmond, VA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Indianapolis, 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Atlanta, GA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Louisville, 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Ranked #2 Spanish Traffic Reporting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Miami-Dade, FL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Ft. Lauderdale, FL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Tampa, FL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Philadelphia, PA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Manchester, NH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72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25+ average age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54% Male; / 46% Female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73% married with children or grandchildren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A majority do not have a regular physician or attorney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31% have consulted with an attorney or legal services provider within the last 6 months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79% are legally residing in the U.S.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77% are employed or retired with benefits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58% are registered voters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A majority are covered by healthcare insurance, Medicare, or Medicaid</a:t>
            </a: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/>
              <a:t>Average income of $38,750.00 </a:t>
            </a:r>
            <a:endParaRPr lang="en-US" dirty="0"/>
          </a:p>
        </p:txBody>
      </p:sp>
      <p:pic>
        <p:nvPicPr>
          <p:cNvPr id="21511" name="Picture 4" descr="Capital_Radio_Traffic_Systems_M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533400" y="6324600"/>
            <a:ext cx="3962400" cy="554038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*Etica Media Survey of Listeners, 12/01/2012 – 12/31/2012</a:t>
            </a:r>
          </a:p>
          <a:p>
            <a:endParaRPr lang="en-US"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685800" y="6248400"/>
            <a:ext cx="358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bann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1600200"/>
            <a:ext cx="8763000" cy="52578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  <a:solidFill>
            <a:schemeClr val="bg1">
              <a:alpha val="5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Hispanic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848600" cy="4648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According to a new </a:t>
            </a:r>
            <a:r>
              <a:rPr lang="en-US" dirty="0" err="1" smtClean="0"/>
              <a:t>Neilsen</a:t>
            </a:r>
            <a:r>
              <a:rPr lang="en-US" dirty="0" smtClean="0"/>
              <a:t> report: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92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recent years the Latino community has amassed a purchasing power of over $1 trillion dollars, and estimated to be $1.5 trillion by 2020.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America’s Latino population will continue to grow, despite recent slowdowns in  immigration.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Hispanic community is the largest to retain its unique cultural heritage – rather than disappear into the American Melting Pot.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18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Latinos do not exhibit the same patterns as the general market in regards to the use of technology and media; instead they have distinct patterns due to language and culture dynamics.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Latinos display unique product consumption patterns and are not buying in the same ways as the total market.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3557" name="Picture 5" descr="Capital_Radio_Traffic_Systems_M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9" name="Picture 5" descr="banner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itle 2"/>
          <p:cNvSpPr>
            <a:spLocks noGrp="1"/>
          </p:cNvSpPr>
          <p:nvPr>
            <p:ph type="title"/>
          </p:nvPr>
        </p:nvSpPr>
        <p:spPr>
          <a:xfrm>
            <a:off x="2971800" y="274638"/>
            <a:ext cx="6019800" cy="1143000"/>
          </a:xfrm>
          <a:solidFill>
            <a:schemeClr val="bg1">
              <a:alpha val="54901"/>
            </a:schemeClr>
          </a:solidFill>
        </p:spPr>
        <p:txBody>
          <a:bodyPr/>
          <a:lstStyle/>
          <a:p>
            <a:pPr eaLnBrk="1" hangingPunct="1"/>
            <a:r>
              <a:rPr lang="en-US" sz="3600" smtClean="0"/>
              <a:t>The Power of Traffic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74838"/>
            <a:ext cx="8382000" cy="36877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92" dirty="0" smtClean="0"/>
              <a:t>	</a:t>
            </a:r>
            <a:r>
              <a:rPr lang="en-US" sz="3892" b="1" u="sng" dirty="0" smtClean="0"/>
              <a:t>Largest Audience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2400" dirty="0" smtClean="0"/>
              <a:t>Greater reach and frequency than any other broadcast medium.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59" dirty="0" smtClean="0"/>
              <a:t>	</a:t>
            </a:r>
            <a:r>
              <a:rPr lang="en-US" sz="3459" b="1" u="sng" dirty="0" smtClean="0"/>
              <a:t>Listeners Pay Attention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2400" dirty="0" smtClean="0"/>
              <a:t>Research has shown that listeners tune in to traffic reports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 during both AM and PM commutes.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59" dirty="0" smtClean="0"/>
              <a:t>	</a:t>
            </a:r>
            <a:r>
              <a:rPr lang="en-US" sz="3459" b="1" u="sng" dirty="0" smtClean="0"/>
              <a:t>Purchase Point Proximity</a:t>
            </a:r>
          </a:p>
          <a:p>
            <a:pPr lvl="1" eaLnBrk="1" fontAlgn="auto" hangingPunct="1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2400" dirty="0" smtClean="0"/>
              <a:t>Traffic reports reach people during both their AM and PM commutes when they are most likely to stop and shop.</a:t>
            </a:r>
          </a:p>
        </p:txBody>
      </p:sp>
      <p:pic>
        <p:nvPicPr>
          <p:cNvPr id="24582" name="Picture 4" descr="Capital_Radio_Traffic_Systems_M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990600" y="5715000"/>
            <a:ext cx="7315200" cy="708025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Calibri" pitchFamily="34" charset="0"/>
              </a:rPr>
              <a:t>As many as 62% of commuters regularly shop </a:t>
            </a:r>
          </a:p>
          <a:p>
            <a:pPr algn="ctr"/>
            <a:r>
              <a:rPr lang="en-US" sz="2000" i="1">
                <a:latin typeface="Calibri" pitchFamily="34" charset="0"/>
              </a:rPr>
              <a:t>during their morning or afternoon commutes!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600200"/>
            <a:ext cx="8686800" cy="52578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5602" name="Picture 4" descr="bann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640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143000"/>
          </a:xfrm>
          <a:solidFill>
            <a:schemeClr val="bg1">
              <a:alpha val="5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Traffic Drives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467600" cy="38862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/>
              <a:t>96%</a:t>
            </a:r>
            <a:r>
              <a:rPr lang="en-US" sz="3459" dirty="0" smtClean="0"/>
              <a:t> of commuters listen to radio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59" dirty="0" smtClean="0"/>
              <a:t>while driving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97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/>
              <a:t>77%</a:t>
            </a:r>
            <a:r>
              <a:rPr lang="en-US" sz="3459" b="1" dirty="0" smtClean="0"/>
              <a:t> </a:t>
            </a:r>
            <a:r>
              <a:rPr lang="en-US" sz="3459" dirty="0" smtClean="0"/>
              <a:t>of commuters travel to and from work alone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97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dirty="0" smtClean="0"/>
              <a:t>39%</a:t>
            </a:r>
            <a:r>
              <a:rPr lang="en-US" sz="3459" dirty="0" smtClean="0"/>
              <a:t> of commuters spend more time in their cars than they did a year ago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</a:p>
        </p:txBody>
      </p:sp>
      <p:pic>
        <p:nvPicPr>
          <p:cNvPr id="25605" name="Picture 3" descr="Capital_Radio_Traffic_Systems_M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609600" y="5638800"/>
            <a:ext cx="78486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latin typeface="Calibri" pitchFamily="34" charset="0"/>
              </a:rPr>
              <a:t>Commuters spend less time in front of other advertising media and are spending more time on their commute seeking accurate and up to date traffic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1127</Words>
  <Application>Microsoft Office PowerPoint</Application>
  <PresentationFormat>On-screen Show (4:3)</PresentationFormat>
  <Paragraphs>374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Slide 1</vt:lpstr>
      <vt:lpstr>Facts About Traffic</vt:lpstr>
      <vt:lpstr>Who Is Listening  to Traffic Reports?</vt:lpstr>
      <vt:lpstr>Capitol Radio Traffic Systems Network</vt:lpstr>
      <vt:lpstr>Hispanic Market Statistics</vt:lpstr>
      <vt:lpstr>Capitol Radio Traffic Systems  Market Statistics &amp; Demographics*</vt:lpstr>
      <vt:lpstr>The Hispanic Community</vt:lpstr>
      <vt:lpstr>The Power of Traffic Reports</vt:lpstr>
      <vt:lpstr>Traffic Drives Consumers</vt:lpstr>
      <vt:lpstr>How Sponsoring Traffic Reports Works</vt:lpstr>
      <vt:lpstr>Traffic Reporting Network Stations Southeast</vt:lpstr>
      <vt:lpstr>Traffic Reporting Network Stations Northeast</vt:lpstr>
      <vt:lpstr>Traffic Reporting Network Stations Mid Atlantic</vt:lpstr>
      <vt:lpstr>Traffic Reporting Network Stations Midwest</vt:lpstr>
      <vt:lpstr>Capitol Radio Traffic Systems: 30 Second Advertising Packages</vt:lpstr>
      <vt:lpstr>Capitol Radio Traffic Systems :30 Second Advertising Packages – Southeast Region</vt:lpstr>
      <vt:lpstr>Capitol Radio Traffic Systems :30 Second Advertising Packages – Northeast Region</vt:lpstr>
      <vt:lpstr>Capitol Radio Traffic System :30 Second Advertising Packages – Mid-Atlantic Region</vt:lpstr>
      <vt:lpstr>Capitol Radio Traffic Systems :30 Second Advertising Packages – Midwest Region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hillel</dc:creator>
  <cp:lastModifiedBy>Roger</cp:lastModifiedBy>
  <cp:revision>218</cp:revision>
  <dcterms:created xsi:type="dcterms:W3CDTF">2013-01-10T18:59:32Z</dcterms:created>
  <dcterms:modified xsi:type="dcterms:W3CDTF">2013-03-20T17:08:12Z</dcterms:modified>
</cp:coreProperties>
</file>